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1" r:id="rId4"/>
    <p:sldId id="262" r:id="rId5"/>
    <p:sldId id="270" r:id="rId6"/>
    <p:sldId id="266" r:id="rId7"/>
    <p:sldId id="267" r:id="rId8"/>
    <p:sldId id="268" r:id="rId9"/>
    <p:sldId id="263" r:id="rId10"/>
    <p:sldId id="264" r:id="rId11"/>
    <p:sldId id="269" r:id="rId12"/>
    <p:sldId id="265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E8FF"/>
    <a:srgbClr val="7E7E82"/>
    <a:srgbClr val="007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33268A2-00B6-4778-B726-E2BC829B3E95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6584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85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32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1241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23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023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46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90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097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28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33268A2-00B6-4778-B726-E2BC829B3E95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17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1" y="758952"/>
            <a:ext cx="9418319" cy="4041648"/>
          </a:xfrm>
        </p:spPr>
        <p:txBody>
          <a:bodyPr>
            <a:normAutofit/>
          </a:bodyPr>
          <a:lstStyle/>
          <a:p>
            <a:r>
              <a:rPr lang="ru-RU" sz="6000" dirty="0">
                <a:solidFill>
                  <a:srgbClr val="0072BC"/>
                </a:solidFill>
              </a:rPr>
              <a:t>Задача производственного планирования с альтернативными техпроцессами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17" cy="1857652"/>
          </a:xfrm>
        </p:spPr>
        <p:txBody>
          <a:bodyPr numCol="2">
            <a:normAutofit lnSpcReduction="10000"/>
          </a:bodyPr>
          <a:lstStyle/>
          <a:p>
            <a:r>
              <a:rPr lang="ru-RU" sz="2000" dirty="0">
                <a:solidFill>
                  <a:srgbClr val="BFE8FF"/>
                </a:solidFill>
              </a:rPr>
              <a:t>Работу выполнили</a:t>
            </a:r>
            <a:br>
              <a:rPr lang="ru-RU" sz="2000" dirty="0">
                <a:solidFill>
                  <a:srgbClr val="BFE8FF"/>
                </a:solidFill>
              </a:rPr>
            </a:br>
            <a:r>
              <a:rPr lang="ru-RU" sz="2000" dirty="0">
                <a:solidFill>
                  <a:srgbClr val="BFE8FF"/>
                </a:solidFill>
              </a:rPr>
              <a:t>студенты группы 3822М1ПИ1</a:t>
            </a:r>
            <a:br>
              <a:rPr lang="ru-RU" sz="2000" dirty="0">
                <a:solidFill>
                  <a:srgbClr val="BFE8FF"/>
                </a:solidFill>
              </a:rPr>
            </a:br>
            <a:endParaRPr lang="ru-RU" sz="2000" dirty="0">
              <a:solidFill>
                <a:srgbClr val="BFE8FF"/>
              </a:solidFill>
            </a:endParaRPr>
          </a:p>
          <a:p>
            <a:r>
              <a:rPr lang="ru-RU" sz="2000" dirty="0">
                <a:solidFill>
                  <a:srgbClr val="BFE8FF"/>
                </a:solidFill>
              </a:rPr>
              <a:t>Балдин Алексей</a:t>
            </a:r>
            <a:br>
              <a:rPr lang="ru-RU" sz="2000" dirty="0">
                <a:solidFill>
                  <a:srgbClr val="BFE8FF"/>
                </a:solidFill>
              </a:rPr>
            </a:br>
            <a:r>
              <a:rPr lang="ru-RU" sz="2000" dirty="0">
                <a:solidFill>
                  <a:srgbClr val="BFE8FF"/>
                </a:solidFill>
              </a:rPr>
              <a:t>Гонзова Анастасия</a:t>
            </a:r>
            <a:br>
              <a:rPr lang="ru-RU" sz="2000" dirty="0">
                <a:solidFill>
                  <a:srgbClr val="BFE8FF"/>
                </a:solidFill>
              </a:rPr>
            </a:br>
            <a:r>
              <a:rPr lang="ru-RU" sz="2000" dirty="0">
                <a:solidFill>
                  <a:srgbClr val="BFE8FF"/>
                </a:solidFill>
              </a:rPr>
              <a:t>Моторин Иван</a:t>
            </a:r>
          </a:p>
          <a:p>
            <a:pPr algn="r"/>
            <a:r>
              <a:rPr lang="ru-RU" sz="2000" dirty="0">
                <a:solidFill>
                  <a:srgbClr val="BFE8FF"/>
                </a:solidFill>
              </a:rPr>
              <a:t>Научный руководитель</a:t>
            </a:r>
            <a:br>
              <a:rPr lang="ru-RU" sz="2000" dirty="0">
                <a:solidFill>
                  <a:srgbClr val="BFE8FF"/>
                </a:solidFill>
              </a:rPr>
            </a:br>
            <a:endParaRPr lang="ru-RU" sz="2000" dirty="0">
              <a:solidFill>
                <a:srgbClr val="BFE8FF"/>
              </a:solidFill>
            </a:endParaRPr>
          </a:p>
          <a:p>
            <a:pPr algn="r"/>
            <a:endParaRPr lang="ru-RU" sz="2000" dirty="0">
              <a:solidFill>
                <a:srgbClr val="BFE8FF"/>
              </a:solidFill>
            </a:endParaRPr>
          </a:p>
          <a:p>
            <a:pPr algn="r"/>
            <a:r>
              <a:rPr lang="ru-RU" sz="2000" dirty="0">
                <a:solidFill>
                  <a:srgbClr val="BFE8FF"/>
                </a:solidFill>
              </a:rPr>
              <a:t>Профессор кафедры ИАНИ</a:t>
            </a:r>
            <a:br>
              <a:rPr lang="ru-RU" sz="2000" dirty="0">
                <a:solidFill>
                  <a:srgbClr val="BFE8FF"/>
                </a:solidFill>
              </a:rPr>
            </a:br>
            <a:r>
              <a:rPr lang="ru-RU" sz="2000" dirty="0">
                <a:solidFill>
                  <a:srgbClr val="BFE8FF"/>
                </a:solidFill>
              </a:rPr>
              <a:t>Афраймович Лев Григорьевич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96EE746-8208-46A2-8634-A94B60713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55"/>
          <a:stretch/>
        </p:blipFill>
        <p:spPr bwMode="auto">
          <a:xfrm>
            <a:off x="8842340" y="758952"/>
            <a:ext cx="1482390" cy="1539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5625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642720"/>
            <a:ext cx="5179113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Результат и выходные данные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441223"/>
            <a:ext cx="5179114" cy="5608469"/>
          </a:xfrm>
        </p:spPr>
        <p:txBody>
          <a:bodyPr numCol="1">
            <a:noAutofit/>
          </a:bodyPr>
          <a:lstStyle/>
          <a:p>
            <a:pPr algn="just"/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Результатом работы алгоритма являются данные о том, как нужно распределить создание поступивших заказов по производству. Для каждой детали из заказов получается следующая информация: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На каком конкретном оборудовании выполнялась каждая операция для создания детали.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В какое время каждая конкретная операция выполнялась</a:t>
            </a:r>
          </a:p>
          <a:p>
            <a:pPr algn="just"/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Для идентификации каждой детали присваивается уникальный номер.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918D40-12BF-4710-AC24-77E1E6439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72" r="4985" b="972"/>
          <a:stretch/>
        </p:blipFill>
        <p:spPr>
          <a:xfrm>
            <a:off x="6096000" y="1644431"/>
            <a:ext cx="5681691" cy="33409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7413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377072"/>
            <a:ext cx="5179113" cy="637348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Тестирование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014421"/>
            <a:ext cx="5012573" cy="5358738"/>
          </a:xfrm>
        </p:spPr>
        <p:txBody>
          <a:bodyPr numCol="1">
            <a:noAutofit/>
          </a:bodyPr>
          <a:lstStyle/>
          <a:p>
            <a:pPr algn="just"/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В системе реализовано 3 вида тестирования: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Проверка поступивших заказов на возможность выполнения данных заказов на производстве (Проверяется соответствие оборудования)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Проверка полученного плана производства на возможность исполнения (Проверяется порядок выполнения операций, время выполнения, занятость оборудования, техпроцесс)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Сравнительное тестирование двух планов работ (В качестве критерия используется произведение времени нарушения директивного срока заказа на время создания деталей за границей директивного срока)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235EA5FD-E24E-40E5-9A4C-A9595AA411FC}"/>
              </a:ext>
            </a:extLst>
          </p:cNvPr>
          <p:cNvSpPr/>
          <p:nvPr/>
        </p:nvSpPr>
        <p:spPr>
          <a:xfrm>
            <a:off x="6095367" y="695746"/>
            <a:ext cx="5643365" cy="5677413"/>
          </a:xfrm>
          <a:prstGeom prst="roundRect">
            <a:avLst/>
          </a:prstGeom>
          <a:ln>
            <a:solidFill>
              <a:srgbClr val="BFE8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83666A56-A578-4E1B-85A5-C8B2DCF5F002}"/>
              </a:ext>
            </a:extLst>
          </p:cNvPr>
          <p:cNvCxnSpPr/>
          <p:nvPr/>
        </p:nvCxnSpPr>
        <p:spPr>
          <a:xfrm flipV="1">
            <a:off x="7532016" y="1333094"/>
            <a:ext cx="0" cy="2833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D74A5FD-7D75-431F-B39C-B84F859AADD0}"/>
              </a:ext>
            </a:extLst>
          </p:cNvPr>
          <p:cNvCxnSpPr>
            <a:cxnSpLocks/>
          </p:cNvCxnSpPr>
          <p:nvPr/>
        </p:nvCxnSpPr>
        <p:spPr>
          <a:xfrm>
            <a:off x="6943627" y="4166646"/>
            <a:ext cx="45287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96FCA7F4-F510-4FCA-9B5F-ADE6715DC72A}"/>
              </a:ext>
            </a:extLst>
          </p:cNvPr>
          <p:cNvCxnSpPr/>
          <p:nvPr/>
        </p:nvCxnSpPr>
        <p:spPr>
          <a:xfrm>
            <a:off x="6721311" y="2271860"/>
            <a:ext cx="2366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5F19FA0-2BBD-4D65-A3EF-A2B933C19A0B}"/>
              </a:ext>
            </a:extLst>
          </p:cNvPr>
          <p:cNvCxnSpPr/>
          <p:nvPr/>
        </p:nvCxnSpPr>
        <p:spPr>
          <a:xfrm>
            <a:off x="7371761" y="3110845"/>
            <a:ext cx="26866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10C1AC71-7070-4E6C-BADC-3F8DF8AE0239}"/>
              </a:ext>
            </a:extLst>
          </p:cNvPr>
          <p:cNvCxnSpPr/>
          <p:nvPr/>
        </p:nvCxnSpPr>
        <p:spPr>
          <a:xfrm>
            <a:off x="8323868" y="3601039"/>
            <a:ext cx="23849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837EFA-6CA2-49FA-B027-EB80E484411C}"/>
                  </a:ext>
                </a:extLst>
              </p:cNvPr>
              <p:cNvSpPr txBox="1"/>
              <p:nvPr/>
            </p:nvSpPr>
            <p:spPr>
              <a:xfrm>
                <a:off x="11391854" y="4191176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837EFA-6CA2-49FA-B027-EB80E4844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1854" y="4191176"/>
                <a:ext cx="161133" cy="276999"/>
              </a:xfrm>
              <a:prstGeom prst="rect">
                <a:avLst/>
              </a:prstGeom>
              <a:blipFill>
                <a:blip r:embed="rId2"/>
                <a:stretch>
                  <a:fillRect l="-30769" r="-23077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DB8EC44-2892-4589-9FE3-5C3976475625}"/>
              </a:ext>
            </a:extLst>
          </p:cNvPr>
          <p:cNvSpPr txBox="1"/>
          <p:nvPr/>
        </p:nvSpPr>
        <p:spPr>
          <a:xfrm>
            <a:off x="6414940" y="4182223"/>
            <a:ext cx="22341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Момент нарушения директивного срока</a:t>
            </a:r>
          </a:p>
        </p:txBody>
      </p:sp>
      <p:sp>
        <p:nvSpPr>
          <p:cNvPr id="28" name="Правая фигурная скобка 27">
            <a:extLst>
              <a:ext uri="{FF2B5EF4-FFF2-40B4-BE49-F238E27FC236}">
                <a16:creationId xmlns:a16="http://schemas.microsoft.com/office/drawing/2014/main" id="{2683A3F3-0A44-4FCF-9566-15022AFE8A39}"/>
              </a:ext>
            </a:extLst>
          </p:cNvPr>
          <p:cNvSpPr/>
          <p:nvPr/>
        </p:nvSpPr>
        <p:spPr>
          <a:xfrm rot="16200000">
            <a:off x="8188541" y="1372961"/>
            <a:ext cx="242372" cy="1555421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авая фигурная скобка 28">
            <a:extLst>
              <a:ext uri="{FF2B5EF4-FFF2-40B4-BE49-F238E27FC236}">
                <a16:creationId xmlns:a16="http://schemas.microsoft.com/office/drawing/2014/main" id="{93A44874-2FBC-4F1F-B403-CE16D79F435B}"/>
              </a:ext>
            </a:extLst>
          </p:cNvPr>
          <p:cNvSpPr/>
          <p:nvPr/>
        </p:nvSpPr>
        <p:spPr>
          <a:xfrm rot="16200000">
            <a:off x="8691540" y="1760820"/>
            <a:ext cx="207337" cy="2526385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авая фигурная скобка 29">
            <a:extLst>
              <a:ext uri="{FF2B5EF4-FFF2-40B4-BE49-F238E27FC236}">
                <a16:creationId xmlns:a16="http://schemas.microsoft.com/office/drawing/2014/main" id="{B31B1201-7E46-462B-B5E1-883687436231}"/>
              </a:ext>
            </a:extLst>
          </p:cNvPr>
          <p:cNvSpPr/>
          <p:nvPr/>
        </p:nvSpPr>
        <p:spPr>
          <a:xfrm rot="16200000">
            <a:off x="9419329" y="2333536"/>
            <a:ext cx="194056" cy="2384984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авая фигурная скобка 30">
            <a:extLst>
              <a:ext uri="{FF2B5EF4-FFF2-40B4-BE49-F238E27FC236}">
                <a16:creationId xmlns:a16="http://schemas.microsoft.com/office/drawing/2014/main" id="{7EB9F162-2816-4CBA-BD09-FD01BDC23B9A}"/>
              </a:ext>
            </a:extLst>
          </p:cNvPr>
          <p:cNvSpPr/>
          <p:nvPr/>
        </p:nvSpPr>
        <p:spPr>
          <a:xfrm rot="16200000">
            <a:off x="9030484" y="2494257"/>
            <a:ext cx="194038" cy="3162692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FCD332-8B4A-4716-BB43-D1F61653AF3B}"/>
                  </a:ext>
                </a:extLst>
              </p:cNvPr>
              <p:cNvSpPr txBox="1"/>
              <p:nvPr/>
            </p:nvSpPr>
            <p:spPr>
              <a:xfrm>
                <a:off x="8968033" y="3680747"/>
                <a:ext cx="2805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FCD332-8B4A-4716-BB43-D1F61653A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033" y="3680747"/>
                <a:ext cx="280526" cy="276999"/>
              </a:xfrm>
              <a:prstGeom prst="rect">
                <a:avLst/>
              </a:prstGeom>
              <a:blipFill>
                <a:blip r:embed="rId3"/>
                <a:stretch>
                  <a:fillRect l="-17391" r="-17391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586F2CC-8D79-4B9C-9D0B-673833900145}"/>
                  </a:ext>
                </a:extLst>
              </p:cNvPr>
              <p:cNvSpPr txBox="1"/>
              <p:nvPr/>
            </p:nvSpPr>
            <p:spPr>
              <a:xfrm>
                <a:off x="8146761" y="1778046"/>
                <a:ext cx="182614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050" dirty="0">
                    <a:solidFill>
                      <a:schemeClr val="bg1"/>
                    </a:solidFill>
                  </a:rPr>
                  <a:t>1</a:t>
                </a:r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586F2CC-8D79-4B9C-9D0B-673833900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761" y="1778046"/>
                <a:ext cx="182614" cy="300660"/>
              </a:xfrm>
              <a:prstGeom prst="rect">
                <a:avLst/>
              </a:prstGeom>
              <a:blipFill>
                <a:blip r:embed="rId4"/>
                <a:stretch>
                  <a:fillRect l="-43333" r="-43333" b="-18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8DBDF9-5B84-4624-8D8A-45325F010F63}"/>
                  </a:ext>
                </a:extLst>
              </p:cNvPr>
              <p:cNvSpPr txBox="1"/>
              <p:nvPr/>
            </p:nvSpPr>
            <p:spPr>
              <a:xfrm>
                <a:off x="8738285" y="2619025"/>
                <a:ext cx="182614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050" dirty="0">
                    <a:solidFill>
                      <a:schemeClr val="bg1"/>
                    </a:solidFill>
                  </a:rPr>
                  <a:t>2</a:t>
                </a:r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8DBDF9-5B84-4624-8D8A-45325F010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285" y="2619025"/>
                <a:ext cx="182614" cy="300660"/>
              </a:xfrm>
              <a:prstGeom prst="rect">
                <a:avLst/>
              </a:prstGeom>
              <a:blipFill>
                <a:blip r:embed="rId5"/>
                <a:stretch>
                  <a:fillRect l="-43333" r="-43333" b="-18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E9BAAF-CBD3-45E0-A7A6-CB4ED4D21F9F}"/>
                  </a:ext>
                </a:extLst>
              </p:cNvPr>
              <p:cNvSpPr txBox="1"/>
              <p:nvPr/>
            </p:nvSpPr>
            <p:spPr>
              <a:xfrm>
                <a:off x="9452760" y="3148518"/>
                <a:ext cx="182614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050" dirty="0">
                    <a:solidFill>
                      <a:schemeClr val="bg1"/>
                    </a:solidFill>
                  </a:rPr>
                  <a:t>3</a:t>
                </a:r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E9BAAF-CBD3-45E0-A7A6-CB4ED4D21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760" y="3148518"/>
                <a:ext cx="182614" cy="300660"/>
              </a:xfrm>
              <a:prstGeom prst="rect">
                <a:avLst/>
              </a:prstGeom>
              <a:blipFill>
                <a:blip r:embed="rId6"/>
                <a:stretch>
                  <a:fillRect l="-43333" r="-40000" b="-18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5E6B37-C7FD-4C94-933B-413A1C893B3F}"/>
                  </a:ext>
                </a:extLst>
              </p:cNvPr>
              <p:cNvSpPr txBox="1"/>
              <p:nvPr/>
            </p:nvSpPr>
            <p:spPr>
              <a:xfrm>
                <a:off x="7128040" y="5032746"/>
                <a:ext cx="39187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</a:rPr>
                  <a:t>Критерий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ru-RU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∗(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m:rPr>
                        <m:nor/>
                      </m:rPr>
                      <a:rPr lang="en-US" sz="1000" dirty="0">
                        <a:solidFill>
                          <a:schemeClr val="bg1"/>
                        </a:solidFill>
                      </a:rPr>
                      <m:t>1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000" dirty="0">
                    <a:solidFill>
                      <a:schemeClr val="bg1"/>
                    </a:solidFill>
                  </a:rPr>
                  <a:t>2</a:t>
                </a:r>
                <a:r>
                  <a:rPr lang="ru-RU" dirty="0">
                    <a:solidFill>
                      <a:schemeClr val="bg1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000" dirty="0">
                    <a:solidFill>
                      <a:schemeClr val="bg1"/>
                    </a:solidFill>
                  </a:rPr>
                  <a:t>3</a:t>
                </a:r>
                <a:r>
                  <a:rPr lang="ru-RU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5E6B37-C7FD-4C94-933B-413A1C893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040" y="5032746"/>
                <a:ext cx="3918793" cy="276999"/>
              </a:xfrm>
              <a:prstGeom prst="rect">
                <a:avLst/>
              </a:prstGeom>
              <a:blipFill>
                <a:blip r:embed="rId7"/>
                <a:stretch>
                  <a:fillRect l="-3577" t="-28889" b="-5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4752E8-5618-4A41-8951-730FED1E7FC9}"/>
                  </a:ext>
                </a:extLst>
              </p:cNvPr>
              <p:cNvSpPr txBox="1"/>
              <p:nvPr/>
            </p:nvSpPr>
            <p:spPr>
              <a:xfrm>
                <a:off x="7128039" y="5379341"/>
                <a:ext cx="39187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ru-RU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−нарушение директивного срока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4752E8-5618-4A41-8951-730FED1E7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039" y="5379341"/>
                <a:ext cx="3918793" cy="276999"/>
              </a:xfrm>
              <a:prstGeom prst="rect">
                <a:avLst/>
              </a:prstGeom>
              <a:blipFill>
                <a:blip r:embed="rId8"/>
                <a:stretch>
                  <a:fillRect l="-1244" r="-1555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F478A4E-9FFA-4027-BE1A-D12FE5CF272B}"/>
              </a:ext>
            </a:extLst>
          </p:cNvPr>
          <p:cNvSpPr txBox="1"/>
          <p:nvPr/>
        </p:nvSpPr>
        <p:spPr>
          <a:xfrm>
            <a:off x="7153611" y="5652939"/>
            <a:ext cx="391879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sz="1400" dirty="0">
                <a:solidFill>
                  <a:schemeClr val="bg1"/>
                </a:solidFill>
              </a:rPr>
              <a:t>i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</a:rPr>
              <a:t>нарушение директивного срока для конкретной детали</a:t>
            </a:r>
          </a:p>
        </p:txBody>
      </p:sp>
    </p:spTree>
    <p:extLst>
      <p:ext uri="{BB962C8B-B14F-4D97-AF65-F5344CB8AC3E}">
        <p14:creationId xmlns:p14="http://schemas.microsoft.com/office/powerpoint/2010/main" val="4292778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6F3728B-A88C-458C-BECD-69AED0CD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79646"/>
            <a:ext cx="5681691" cy="63015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642720"/>
            <a:ext cx="5179113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Планы на будущее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441223"/>
            <a:ext cx="5179114" cy="5608469"/>
          </a:xfrm>
        </p:spPr>
        <p:txBody>
          <a:bodyPr numCol="1">
            <a:no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BFE8FF"/>
                </a:solidFill>
                <a:ea typeface="Times New Roman" panose="02020603050405020304" pitchFamily="18" charset="0"/>
              </a:rPr>
              <a:t>Генератор входных данных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BFE8FF"/>
                </a:solidFill>
                <a:ea typeface="Times New Roman" panose="02020603050405020304" pitchFamily="18" charset="0"/>
              </a:rPr>
              <a:t>Алгоритм выбора альтернативных техпроцессов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BFE8FF"/>
                </a:solidFill>
                <a:ea typeface="Times New Roman" panose="02020603050405020304" pitchFamily="18" charset="0"/>
              </a:rPr>
              <a:t>Алгоритмы сортировки фронта работ и выбора из фронта операции для исполнения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BFE8FF"/>
                </a:solidFill>
                <a:ea typeface="Times New Roman" panose="02020603050405020304" pitchFamily="18" charset="0"/>
              </a:rPr>
              <a:t>Интерфейс для программной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1476405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400B62E-5112-4B43-9A2E-08D42EF4B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878889"/>
            <a:ext cx="9418319" cy="1143000"/>
          </a:xfrm>
        </p:spPr>
        <p:txBody>
          <a:bodyPr>
            <a:normAutofit/>
          </a:bodyPr>
          <a:lstStyle/>
          <a:p>
            <a:pPr algn="ctr"/>
            <a:r>
              <a:rPr lang="ru-RU" sz="6000" dirty="0">
                <a:solidFill>
                  <a:srgbClr val="0072BC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60675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Введение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969884"/>
            <a:ext cx="4834128" cy="4918229"/>
          </a:xfrm>
        </p:spPr>
        <p:txBody>
          <a:bodyPr numCol="1">
            <a:normAutofit/>
          </a:bodyPr>
          <a:lstStyle/>
          <a:p>
            <a:pPr algn="just"/>
            <a:r>
              <a:rPr lang="ru-RU" sz="1600" dirty="0">
                <a:solidFill>
                  <a:srgbClr val="BFE8FF"/>
                </a:solidFill>
              </a:rPr>
              <a:t>Планирование производственных ресурсов - это процесс определения и управления ресурсами, необходимыми для производства продукции или услуг. Целью планирования является обеспечение эффективного использования ресурсов и достижение поставленных целей.</a:t>
            </a:r>
          </a:p>
          <a:p>
            <a:pPr algn="just"/>
            <a:r>
              <a:rPr lang="ru-RU" sz="1600" dirty="0">
                <a:solidFill>
                  <a:srgbClr val="BFE8FF"/>
                </a:solidFill>
              </a:rPr>
              <a:t>В рамках планирования производственных ресурсов специалисты определяют необходимые материалы, оборудование, трудовые ресурсы, распределяют работы, и решают другие задачи, которые влияют на производственный процесс.</a:t>
            </a:r>
            <a:br>
              <a:rPr lang="ru-RU" sz="1600" dirty="0">
                <a:solidFill>
                  <a:srgbClr val="BFE8FF"/>
                </a:solidFill>
              </a:rPr>
            </a:br>
            <a:br>
              <a:rPr lang="ru-RU" sz="1600" dirty="0">
                <a:solidFill>
                  <a:srgbClr val="BFE8FF"/>
                </a:solidFill>
              </a:rPr>
            </a:br>
            <a:r>
              <a:rPr lang="ru-RU" sz="1600" dirty="0">
                <a:solidFill>
                  <a:srgbClr val="BFE8FF"/>
                </a:solidFill>
              </a:rPr>
              <a:t>В нашей задаче рассматривается распределение заказов по оборудованию и выбор альтернативных техпроцессов для операций, которые осуществляются в процессе выполнения этих заказов.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4ABE58-E95E-4C3B-930B-1D3D75D2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9646"/>
            <a:ext cx="5681691" cy="62987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8357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Постановка задачи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6" y="969883"/>
            <a:ext cx="5179114" cy="5608469"/>
          </a:xfrm>
        </p:spPr>
        <p:txBody>
          <a:bodyPr numCol="1">
            <a:noAutofit/>
          </a:bodyPr>
          <a:lstStyle/>
          <a:p>
            <a:pPr algn="just"/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Рассматривается производство. Ресурсы производства – его оборудование. Оборудование обладает следующей иерархией: есть группы оборудования, в каждой группе определенное количество одинаковых единиц оборудования, каждая группа предназначена для выполнения определенных работ. Все ресурсы производства работают по единому графику. Технологический процесс линейный – для производства изделия необходимо провести некоторое количество следующих друг за другом взаимозависимых операций (Для каждой операции указано время её выполнения и необходимое оборудование). Каждое изделие имеет параметр альтернативности – для производства можно использовать разные технические процессы, состоящие из разных операций. </a:t>
            </a:r>
          </a:p>
          <a:p>
            <a:pPr algn="just"/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«Производство» получает задание, которое содержит в себе заказы. Каждый заказ представляет собой множество изделий определенного количества, время раннего начала выполнения заказа и директивный срок. Все заказы известны заранее, новых заказов в процессе работ не поступает.</a:t>
            </a:r>
          </a:p>
          <a:p>
            <a:pPr algn="just"/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Для каждой детали из заказа необходимо выбрать техпроцесс и указать, когда и на каком оборудовании эту деталь производить, при этом минимизируя нарушения директивных сроков выполнения заказов.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4ABE58-E95E-4C3B-930B-1D3D75D2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9646"/>
            <a:ext cx="5681691" cy="62987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806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Постановка задачи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6" y="969883"/>
            <a:ext cx="5179114" cy="5608469"/>
          </a:xfrm>
        </p:spPr>
        <p:txBody>
          <a:bodyPr numCol="1">
            <a:noAutofit/>
          </a:bodyPr>
          <a:lstStyle/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Цель данной работы – создать программную систему, которая будет обладать следующим функционалом:</a:t>
            </a:r>
          </a:p>
          <a:p>
            <a:pPr marL="285750" indent="-285750" algn="just">
              <a:buSzPct val="12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Считывание входных данных для работы алгоритма из файлов в формате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XML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.</a:t>
            </a:r>
          </a:p>
          <a:p>
            <a:pPr marL="285750" indent="-285750" algn="just">
              <a:buSzPct val="120000"/>
              <a:buFont typeface="Wingdings" panose="05000000000000000000" pitchFamily="2" charset="2"/>
              <a:buChar char="q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Генератор входных данных</a:t>
            </a:r>
          </a:p>
          <a:p>
            <a:pPr marL="285750" indent="-285750" algn="just">
              <a:buSzPct val="12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Запись результатов работы алгоритма в файл в формате </a:t>
            </a:r>
            <a:r>
              <a:rPr lang="en-US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XML</a:t>
            </a:r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US" sz="1400" dirty="0">
              <a:solidFill>
                <a:srgbClr val="BFE8FF"/>
              </a:solidFill>
              <a:effectLst/>
              <a:ea typeface="Times New Roman" panose="02020603050405020304" pitchFamily="18" charset="0"/>
            </a:endParaRPr>
          </a:p>
          <a:p>
            <a:pPr marL="285750" indent="-285750" algn="just">
              <a:buSzPct val="12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Три вида тестирования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: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Проверка заказов на возможность исполнения на конкретном производстве.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Проверка полученного плана производства на физическую возможность исполнения.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Сравнение двух планов по критерию нарушения директивных сроков выполнения.</a:t>
            </a:r>
          </a:p>
          <a:p>
            <a:pPr marL="342900" indent="-342900" algn="just">
              <a:buSzPct val="120000"/>
              <a:buFont typeface="Wingdings" panose="05000000000000000000" pitchFamily="2" charset="2"/>
              <a:buChar char="q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Два алгоритма для выполнения поставленной задачи: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Базовый алгоритм.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q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Собственный алгоритм.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281F64-80F5-46F8-AEF2-7BF4185E7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9" r="20538"/>
          <a:stretch/>
        </p:blipFill>
        <p:spPr>
          <a:xfrm>
            <a:off x="6096000" y="350668"/>
            <a:ext cx="5681691" cy="62987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8223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Инструментарий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6" y="969883"/>
            <a:ext cx="5179114" cy="5608469"/>
          </a:xfrm>
        </p:spPr>
        <p:txBody>
          <a:bodyPr numCol="1">
            <a:noAutofit/>
          </a:bodyPr>
          <a:lstStyle/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Для реализации проекта используются следующие инструменты: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Язык программирования –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Java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Формат входных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/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выходных файлов –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XML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IDE – IntelliJ Idea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Система контроля версий –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Git,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веб-сервис для работы с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git – GitLab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Система управления проектом –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Yougile +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чат в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VK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и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Telegram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680D18-0E22-4090-921E-4E1C39017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55005"/>
            <a:ext cx="5681690" cy="58128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6025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755381"/>
            <a:ext cx="5179113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Общие идеи алгоритма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6" y="1409706"/>
            <a:ext cx="5179114" cy="5368166"/>
          </a:xfrm>
        </p:spPr>
        <p:txBody>
          <a:bodyPr numCol="1">
            <a:noAutofit/>
          </a:bodyPr>
          <a:lstStyle/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Основой как для базового, так и для собственного алгоритмов являются одни и те же действия: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Выбор техпроцесса, по которому будет производиться деталь.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Формирование </a:t>
            </a:r>
            <a:r>
              <a:rPr lang="ru-RU" sz="1400" dirty="0" err="1">
                <a:solidFill>
                  <a:srgbClr val="BFE8FF"/>
                </a:solidFill>
                <a:ea typeface="Times New Roman" panose="02020603050405020304" pitchFamily="18" charset="0"/>
              </a:rPr>
              <a:t>таймлайна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 – списка времён, когда мы проверяем состояние системы. Включает в себя времена раннего начала заказов, а так же времена, когда освобождается какое-либо оборудование.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Формирование фронта работ – списка операций, которые ожидают начала выполнения. Включает в себя операции, у которых были выполнены, либо отсутствуют предыдущие операции и наступило время раннего начала соответствующего заказа.</a:t>
            </a:r>
          </a:p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Изначально в </a:t>
            </a:r>
            <a:r>
              <a:rPr lang="ru-RU" sz="1400" dirty="0" err="1">
                <a:solidFill>
                  <a:srgbClr val="BFE8FF"/>
                </a:solidFill>
                <a:ea typeface="Times New Roman" panose="02020603050405020304" pitchFamily="18" charset="0"/>
              </a:rPr>
              <a:t>таймлайн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 попадают только времена раннего начала заказов, а фронт работ пустой. В процессе работы алгоритма мы заполняем фронт работ операциями из заказов, а </a:t>
            </a:r>
            <a:r>
              <a:rPr lang="ru-RU" sz="1400" dirty="0" err="1">
                <a:solidFill>
                  <a:srgbClr val="BFE8FF"/>
                </a:solidFill>
                <a:ea typeface="Times New Roman" panose="02020603050405020304" pitchFamily="18" charset="0"/>
              </a:rPr>
              <a:t>таймлайн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 временами освобождения оборудования, параллельно отмечая времена выполнения операций и оборудование, на котором операции выполнялись. По итогу для каждой детали из заказа имеем оборудование для выполнения и время начала и завершения выполнения.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281F64-80F5-46F8-AEF2-7BF4185E7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9" r="20538"/>
          <a:stretch/>
        </p:blipFill>
        <p:spPr>
          <a:xfrm>
            <a:off x="6096000" y="350668"/>
            <a:ext cx="5681691" cy="62987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41114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350668"/>
            <a:ext cx="5179113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Базовый алгоритм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004993"/>
            <a:ext cx="4588367" cy="5368166"/>
          </a:xfrm>
        </p:spPr>
        <p:txBody>
          <a:bodyPr numCol="1">
            <a:noAutofit/>
          </a:bodyPr>
          <a:lstStyle/>
          <a:p>
            <a:pPr algn="just"/>
            <a:r>
              <a:rPr lang="ru-RU" sz="2000" dirty="0">
                <a:solidFill>
                  <a:srgbClr val="BFE8FF"/>
                </a:solidFill>
                <a:ea typeface="Times New Roman" panose="02020603050405020304" pitchFamily="18" charset="0"/>
              </a:rPr>
              <a:t>Реализованный базовый алгоритм: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BFE8FF"/>
                </a:solidFill>
                <a:ea typeface="Times New Roman" panose="02020603050405020304" pitchFamily="18" charset="0"/>
              </a:rPr>
              <a:t>Альтернативный техпроцесс для деталей выбирается случайным образом.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BFE8FF"/>
                </a:solidFill>
                <a:ea typeface="Times New Roman" panose="02020603050405020304" pitchFamily="18" charset="0"/>
              </a:rPr>
              <a:t>Фронт работ не сортируется, для исполнения выбирается первая операция в списке.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79281B-8134-4DFA-8509-9D33092C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951" y="505887"/>
            <a:ext cx="6200167" cy="58672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739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76842"/>
            <a:ext cx="5179113" cy="1142931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Собственный алгоритм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527141"/>
            <a:ext cx="5012573" cy="4846017"/>
          </a:xfrm>
        </p:spPr>
        <p:txBody>
          <a:bodyPr numCol="1">
            <a:noAutofit/>
          </a:bodyPr>
          <a:lstStyle/>
          <a:p>
            <a:pPr algn="just"/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Собственный алгоритм, который будет реализован в будущем: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Более сложный процесс выбора альтернативности для деталей</a:t>
            </a:r>
            <a:r>
              <a:rPr lang="en-US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; </a:t>
            </a: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циклический запуск алгоритма для выбора альтернативности (Выбор – Запуск – Новый выбор на основании полученных данных)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Более сложный процесс выбора операции на исполнение из фронта работ: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Сортировка фронта разными способами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Применение различных алгоритмов для выбора операции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8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8FF30D-9AEE-414E-B025-089BEB146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79646"/>
            <a:ext cx="5681691" cy="63015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4911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Входные данные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6" y="969883"/>
            <a:ext cx="5179114" cy="5608469"/>
          </a:xfrm>
        </p:spPr>
        <p:txBody>
          <a:bodyPr numCol="1">
            <a:noAutofit/>
          </a:bodyPr>
          <a:lstStyle/>
          <a:p>
            <a:pPr algn="just"/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На вход алгоритм получает следующие данные: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Информация о производстве – включает в себя расписание и оборудование, которое присутствует на производстве.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Информация о заказах – включает в себя набор заказов, которые необходимо выполнить. Каждый заказ содержит время раннего начала, срок выполнения, информацию о продуктах, которые необходимо произвести и их количество. Информация о продукте содержит в себе альтернативные техпроцессы для создания данного продукта, а каждый техпроцесс включает несколько последовательно идущих операций, которые могут выполняться только на определенном оборудовании и занимают оборудование на определенный промежуток времени.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9A5D22-719A-4075-9F90-36A3CF8B1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0669"/>
            <a:ext cx="5683022" cy="2656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A71C22-DE7C-449A-820C-AC3961010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07151"/>
            <a:ext cx="5681691" cy="2866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57192440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180</TotalTime>
  <Words>949</Words>
  <Application>Microsoft Office PowerPoint</Application>
  <PresentationFormat>Широкоэкранный</PresentationFormat>
  <Paragraphs>77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Cambria Math</vt:lpstr>
      <vt:lpstr>Century Schoolbook</vt:lpstr>
      <vt:lpstr>Courier New</vt:lpstr>
      <vt:lpstr>Wingdings</vt:lpstr>
      <vt:lpstr>Wingdings 2</vt:lpstr>
      <vt:lpstr>Вид</vt:lpstr>
      <vt:lpstr>Задача производственного планирования с альтернативными техпроцессами </vt:lpstr>
      <vt:lpstr>Введение</vt:lpstr>
      <vt:lpstr>Постановка задачи</vt:lpstr>
      <vt:lpstr>Постановка задачи</vt:lpstr>
      <vt:lpstr>Инструментарий</vt:lpstr>
      <vt:lpstr>Общие идеи алгоритма</vt:lpstr>
      <vt:lpstr>Базовый алгоритм</vt:lpstr>
      <vt:lpstr>Собственный алгоритм</vt:lpstr>
      <vt:lpstr>Входные данные</vt:lpstr>
      <vt:lpstr>Результат и выходные данные</vt:lpstr>
      <vt:lpstr>Тестирование</vt:lpstr>
      <vt:lpstr>Планы на будущее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производственного планирования с альтернативными техпроцессами </dc:title>
  <dc:creator>Балдин Алексей</dc:creator>
  <cp:lastModifiedBy>Балдин Алексей</cp:lastModifiedBy>
  <cp:revision>20</cp:revision>
  <dcterms:created xsi:type="dcterms:W3CDTF">2023-06-20T13:59:41Z</dcterms:created>
  <dcterms:modified xsi:type="dcterms:W3CDTF">2023-06-21T14:12:29Z</dcterms:modified>
</cp:coreProperties>
</file>